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59" r:id="rId6"/>
    <p:sldId id="261" r:id="rId7"/>
    <p:sldId id="27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28" autoAdjust="0"/>
    <p:restoredTop sz="85794" autoAdjust="0"/>
  </p:normalViewPr>
  <p:slideViewPr>
    <p:cSldViewPr>
      <p:cViewPr varScale="1">
        <p:scale>
          <a:sx n="93" d="100"/>
          <a:sy n="93" d="100"/>
        </p:scale>
        <p:origin x="102" y="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2431C-4066-4088-AEEA-F2893A147152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8E081-5656-4B68-9AF3-2B193C118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IMS: </a:t>
            </a:r>
            <a:r>
              <a:rPr lang="en-US" sz="1200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management information system is an information system used for decision-making, and for the coordination, control, analysis, and visualization of information in an organization.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/>
              <a:t>Simple: functions designed for normal users with simple operations which does not require GIS specific knowledge</a:t>
            </a:r>
            <a:endParaRPr lang="en-US"/>
          </a:p>
          <a:p>
            <a:r>
              <a:rPr lang="en-US"/>
              <a:t>Effective</a:t>
            </a:r>
            <a:r>
              <a:rPr lang="en-US" dirty="0"/>
              <a:t>:</a:t>
            </a:r>
            <a:r>
              <a:rPr lang="en-US" baseline="0" dirty="0"/>
              <a:t> </a:t>
            </a:r>
            <a:r>
              <a:rPr lang="en-US" dirty="0"/>
              <a:t>Your</a:t>
            </a:r>
            <a:r>
              <a:rPr lang="en-US" baseline="0" dirty="0"/>
              <a:t> organization can save times on the main operations and less time on paper works.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8E081-5656-4B68-9AF3-2B193C1181E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Plan:  create</a:t>
            </a:r>
            <a:r>
              <a:rPr lang="en-US" baseline="0" dirty="0"/>
              <a:t> job orders manually or using existing files (ESRI shapes, kml, AgNav files)</a:t>
            </a:r>
            <a:endParaRPr lang="en-US" dirty="0"/>
          </a:p>
          <a:p>
            <a:r>
              <a:rPr lang="en-US" dirty="0"/>
              <a:t>Result: sprayed (as-applied) data in zip files (exported</a:t>
            </a:r>
            <a:r>
              <a:rPr lang="en-US" baseline="0" dirty="0"/>
              <a:t> from File Manager in Guia Pt systems</a:t>
            </a:r>
            <a:r>
              <a:rPr lang="en-US" dirty="0"/>
              <a:t>)</a:t>
            </a:r>
          </a:p>
          <a:p>
            <a:r>
              <a:rPr lang="en-US" dirty="0"/>
              <a:t>Report: Pre-mission report for approval; Application report for Invoice</a:t>
            </a:r>
          </a:p>
          <a:p>
            <a:r>
              <a:rPr lang="en-US" dirty="0"/>
              <a:t>More: constant development and tailoring based on feedback </a:t>
            </a:r>
            <a:r>
              <a:rPr lang="en-US" baseline="0" dirty="0"/>
              <a:t>from customers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8E081-5656-4B68-9AF3-2B193C1181E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(*) The Aircraft account is only used in Platinum systems to receive or download job files and upload applied data to AgMission after the jobs done. Each aircraft should have a unique account that can be recognized by other users for job assignment.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8E081-5656-4B68-9AF3-2B193C1181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739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08E081-5656-4B68-9AF3-2B193C1181E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38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8E081-5656-4B68-9AF3-2B193C1181E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8E081-5656-4B68-9AF3-2B193C1181E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AC51-464A-4C7A-B9B1-4576845C814C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1B8-9C47-48F1-A254-337D5A157D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AC51-464A-4C7A-B9B1-4576845C814C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1B8-9C47-48F1-A254-337D5A157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AC51-464A-4C7A-B9B1-4576845C814C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1B8-9C47-48F1-A254-337D5A157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AC51-464A-4C7A-B9B1-4576845C814C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1B8-9C47-48F1-A254-337D5A157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AC51-464A-4C7A-B9B1-4576845C814C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1B8-9C47-48F1-A254-337D5A157D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AC51-464A-4C7A-B9B1-4576845C814C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1B8-9C47-48F1-A254-337D5A157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AC51-464A-4C7A-B9B1-4576845C814C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1B8-9C47-48F1-A254-337D5A157D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AC51-464A-4C7A-B9B1-4576845C814C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1B8-9C47-48F1-A254-337D5A157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AC51-464A-4C7A-B9B1-4576845C814C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1B8-9C47-48F1-A254-337D5A157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AC51-464A-4C7A-B9B1-4576845C814C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C61B8-9C47-48F1-A254-337D5A157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A021AC51-464A-4C7A-B9B1-4576845C814C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782C61B8-9C47-48F1-A254-337D5A157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021AC51-464A-4C7A-B9B1-4576845C814C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82C61B8-9C47-48F1-A254-337D5A157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514600"/>
            <a:ext cx="7772400" cy="1975104"/>
          </a:xfrm>
        </p:spPr>
        <p:txBody>
          <a:bodyPr/>
          <a:lstStyle/>
          <a:p>
            <a:r>
              <a:rPr lang="en-US" sz="4800" dirty="0"/>
              <a:t>AGMISSION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6400800" cy="914400"/>
          </a:xfrm>
        </p:spPr>
        <p:txBody>
          <a:bodyPr>
            <a:normAutofit/>
          </a:bodyPr>
          <a:lstStyle/>
          <a:p>
            <a:pPr algn="r"/>
            <a:r>
              <a:rPr lang="en-US" sz="3200" dirty="0"/>
              <a:t>AgNav Inc.</a:t>
            </a:r>
          </a:p>
          <a:p>
            <a:pPr algn="r"/>
            <a:r>
              <a:rPr lang="en-US" sz="1600" dirty="0"/>
              <a:t>Feb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AgMission Functions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/>
              <a:t>Reporting</a:t>
            </a:r>
          </a:p>
          <a:p>
            <a:pPr lvl="1"/>
            <a:r>
              <a:rPr lang="en-US" dirty="0" err="1"/>
              <a:t>LoadSheet</a:t>
            </a:r>
            <a:r>
              <a:rPr lang="en-US" dirty="0"/>
              <a:t> Report</a:t>
            </a:r>
          </a:p>
          <a:p>
            <a:pPr lvl="1"/>
            <a:r>
              <a:rPr lang="en-US" dirty="0"/>
              <a:t>Pre-Mission Report</a:t>
            </a:r>
          </a:p>
          <a:p>
            <a:pPr lvl="1"/>
            <a:r>
              <a:rPr lang="en-US" dirty="0"/>
              <a:t>Application Report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AgMission Functions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69240"/>
            <a:ext cx="7772400" cy="4907760"/>
          </a:xfrm>
        </p:spPr>
        <p:txBody>
          <a:bodyPr>
            <a:normAutofit/>
          </a:bodyPr>
          <a:lstStyle/>
          <a:p>
            <a:r>
              <a:rPr lang="en-US" dirty="0"/>
              <a:t>Common functions in Job Map Editor:</a:t>
            </a:r>
          </a:p>
          <a:p>
            <a:pPr lvl="1"/>
            <a:r>
              <a:rPr lang="en-US" dirty="0"/>
              <a:t>Create/Edit/Delete Job items, Obstacles</a:t>
            </a:r>
          </a:p>
          <a:p>
            <a:pPr lvl="1"/>
            <a:r>
              <a:rPr lang="en-US" dirty="0"/>
              <a:t>Download Job (AgNav, Shape)</a:t>
            </a:r>
          </a:p>
          <a:p>
            <a:pPr lvl="1"/>
            <a:r>
              <a:rPr lang="en-US" dirty="0"/>
              <a:t>Show/hide layers</a:t>
            </a:r>
          </a:p>
          <a:p>
            <a:pPr lvl="1"/>
            <a:r>
              <a:rPr lang="en-US" dirty="0"/>
              <a:t>Show location</a:t>
            </a:r>
          </a:p>
          <a:p>
            <a:pPr lvl="1"/>
            <a:r>
              <a:rPr lang="en-US" dirty="0"/>
              <a:t>Load items from Jobs</a:t>
            </a:r>
          </a:p>
          <a:p>
            <a:pPr lvl="1"/>
            <a:r>
              <a:rPr lang="en-US" dirty="0"/>
              <a:t>Pick items from Areas Library/Send to Library</a:t>
            </a:r>
          </a:p>
          <a:p>
            <a:pPr lvl="1"/>
            <a:r>
              <a:rPr lang="en-US" dirty="0"/>
              <a:t>Show weather info</a:t>
            </a:r>
          </a:p>
          <a:p>
            <a:pPr lvl="1"/>
            <a:r>
              <a:rPr lang="en-US" dirty="0"/>
              <a:t>Create grid (guidance) lines</a:t>
            </a:r>
          </a:p>
          <a:p>
            <a:pPr lvl="1"/>
            <a:r>
              <a:rPr lang="en-US" dirty="0"/>
              <a:t>Playback Application Data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AgMission Functions (5)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Upload Job Data:</a:t>
            </a:r>
          </a:p>
          <a:p>
            <a:pPr lvl="1"/>
            <a:r>
              <a:rPr lang="en-US" dirty="0"/>
              <a:t>Upload data for a specific Job</a:t>
            </a:r>
          </a:p>
          <a:p>
            <a:pPr lvl="1"/>
            <a:r>
              <a:rPr lang="en-US" dirty="0"/>
              <a:t>Upload multiple zip data files at a time</a:t>
            </a:r>
          </a:p>
          <a:p>
            <a:pPr lvl="1"/>
            <a:endParaRPr lang="en-US" dirty="0"/>
          </a:p>
          <a:p>
            <a:r>
              <a:rPr lang="en-US" dirty="0"/>
              <a:t>Manage Areas Library for Clients:</a:t>
            </a:r>
          </a:p>
          <a:p>
            <a:pPr lvl="1"/>
            <a:r>
              <a:rPr lang="en-US" dirty="0"/>
              <a:t>Create polygons from SHP, KML, AgNav</a:t>
            </a:r>
          </a:p>
          <a:p>
            <a:pPr lvl="1"/>
            <a:r>
              <a:rPr lang="en-US" dirty="0"/>
              <a:t>Edit areas Tools</a:t>
            </a:r>
          </a:p>
          <a:p>
            <a:pPr lvl="1"/>
            <a:r>
              <a:rPr lang="en-US" dirty="0"/>
              <a:t>Pickup/Update areas from a Job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Q/A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14600"/>
            <a:ext cx="7772400" cy="914400"/>
          </a:xfrm>
        </p:spPr>
        <p:txBody>
          <a:bodyPr/>
          <a:lstStyle/>
          <a:p>
            <a:pPr algn="ctr"/>
            <a:r>
              <a:rPr lang="en-US" sz="4800" dirty="0"/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AgMission?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848600" cy="4267200"/>
          </a:xfrm>
        </p:spPr>
        <p:txBody>
          <a:bodyPr/>
          <a:lstStyle/>
          <a:p>
            <a:r>
              <a:rPr lang="en-US" dirty="0"/>
              <a:t>Information Management System (IMS) custom designed for Aerial Applications which are:</a:t>
            </a:r>
          </a:p>
          <a:p>
            <a:pPr lvl="1"/>
            <a:r>
              <a:rPr lang="en-US" dirty="0"/>
              <a:t>Simple, effective and easy to use</a:t>
            </a:r>
          </a:p>
          <a:p>
            <a:pPr lvl="1"/>
            <a:r>
              <a:rPr lang="en-US" dirty="0"/>
              <a:t>Seamlessly coordinate application team</a:t>
            </a:r>
          </a:p>
          <a:p>
            <a:pPr lvl="1"/>
            <a:r>
              <a:rPr lang="en-US" dirty="0"/>
              <a:t>Centralized data management for consistency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can you do with AgMission?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848600" cy="4648200"/>
          </a:xfrm>
        </p:spPr>
        <p:txBody>
          <a:bodyPr/>
          <a:lstStyle/>
          <a:p>
            <a:r>
              <a:rPr lang="en-US" dirty="0"/>
              <a:t>Plan and assign missions</a:t>
            </a:r>
          </a:p>
          <a:p>
            <a:r>
              <a:rPr lang="en-US" dirty="0"/>
              <a:t>Monitor application progress</a:t>
            </a:r>
          </a:p>
          <a:p>
            <a:r>
              <a:rPr lang="en-US" dirty="0"/>
              <a:t>Inspect result and make corrective actions</a:t>
            </a:r>
          </a:p>
          <a:p>
            <a:r>
              <a:rPr lang="en-US" dirty="0"/>
              <a:t>Print reports for approval or Invoicing</a:t>
            </a:r>
          </a:p>
          <a:p>
            <a:r>
              <a:rPr lang="en-US" dirty="0"/>
              <a:t>Live Operational Fleet tracking</a:t>
            </a:r>
          </a:p>
          <a:p>
            <a:r>
              <a:rPr lang="en-US" dirty="0"/>
              <a:t>And more …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by Account Types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288090"/>
              </p:ext>
            </p:extLst>
          </p:nvPr>
        </p:nvGraphicFramePr>
        <p:xfrm>
          <a:off x="838201" y="1752600"/>
          <a:ext cx="7848600" cy="388620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2362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8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8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35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00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82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6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accent4"/>
                          </a:solidFill>
                        </a:rPr>
                        <a:t>Admin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accent4"/>
                          </a:solidFill>
                        </a:rPr>
                        <a:t>Officer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accent4"/>
                          </a:solidFill>
                        </a:rPr>
                        <a:t>Pilot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accent4"/>
                          </a:solidFill>
                        </a:rPr>
                        <a:t>Client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accent4"/>
                          </a:solidFill>
                        </a:rPr>
                        <a:t>Inspector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solidFill>
                            <a:schemeClr val="accent4"/>
                          </a:solidFill>
                        </a:rPr>
                        <a:t>Aircraft</a:t>
                      </a:r>
                      <a:endParaRPr lang="en-US" sz="1600" b="1" dirty="0">
                        <a:solidFill>
                          <a:schemeClr val="accent4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Create Accounts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Create Jobs/Missions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/>
                        <a:t>Yes</a:t>
                      </a:r>
                      <a:endParaRPr lang="en-US" sz="16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/>
                        <a:t>View Jobs/Missions</a:t>
                      </a:r>
                      <a:endParaRPr lang="en-US" sz="16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/>
                        <a:t>Yes</a:t>
                      </a:r>
                      <a:endParaRPr lang="en-US" sz="16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/>
                        <a:t>Yes</a:t>
                      </a:r>
                      <a:endParaRPr lang="en-US" sz="16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/>
                        <a:t>Yes</a:t>
                      </a:r>
                      <a:endParaRPr lang="en-US" sz="16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/>
                        <a:t>Download Jobs/Mission</a:t>
                      </a:r>
                      <a:endParaRPr lang="en-US" sz="16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/>
                        <a:t>Yes</a:t>
                      </a:r>
                      <a:endParaRPr lang="en-US" sz="16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r>
                        <a:rPr lang="en-US" sz="900" dirty="0"/>
                        <a:t>*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5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Delete Jobs/Missions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/>
                        <a:t>Print Reports</a:t>
                      </a:r>
                      <a:endParaRPr lang="en-US" sz="16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latin typeface="Arial"/>
                          <a:ea typeface="Calibri"/>
                          <a:cs typeface="Times New Roman"/>
                        </a:rPr>
                        <a:t>Playback Data</a:t>
                      </a: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extLst>
                  <a:ext uri="{0D108BD9-81ED-4DB2-BD59-A6C34878D82A}">
                    <a16:rowId xmlns:a16="http://schemas.microsoft.com/office/drawing/2014/main" val="145171797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latin typeface="Arial"/>
                          <a:ea typeface="Calibri"/>
                          <a:cs typeface="Times New Roman"/>
                        </a:rPr>
                        <a:t>Tracking</a:t>
                      </a: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/>
                        <a:t>Yes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89010" marR="89010" marT="0" marB="0" anchor="ctr"/>
                </a:tc>
                <a:extLst>
                  <a:ext uri="{0D108BD9-81ED-4DB2-BD59-A6C34878D82A}">
                    <a16:rowId xmlns:a16="http://schemas.microsoft.com/office/drawing/2014/main" val="38878685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AgMission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7848600" cy="4343400"/>
          </a:xfrm>
        </p:spPr>
        <p:txBody>
          <a:bodyPr/>
          <a:lstStyle/>
          <a:p>
            <a:r>
              <a:rPr lang="en-US" dirty="0"/>
              <a:t>General Operations: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Create access accounts: Admin, Officer, Client, Pilot, Inspector, Aircraft.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Create entities: Products, Pilots, Aircraft</a:t>
            </a:r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AgMission Functions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3560"/>
            <a:ext cx="7772400" cy="4572000"/>
          </a:xfrm>
        </p:spPr>
        <p:txBody>
          <a:bodyPr/>
          <a:lstStyle/>
          <a:p>
            <a:r>
              <a:rPr lang="en-US" dirty="0"/>
              <a:t>Planning:</a:t>
            </a:r>
          </a:p>
          <a:p>
            <a:pPr lvl="1"/>
            <a:r>
              <a:rPr lang="en-US" dirty="0"/>
              <a:t>Create and manage Clients, Job profiles</a:t>
            </a:r>
          </a:p>
          <a:p>
            <a:pPr lvl="1"/>
            <a:r>
              <a:rPr lang="en-US" dirty="0"/>
              <a:t>Create Job items (</a:t>
            </a:r>
            <a:r>
              <a:rPr lang="en-US" sz="2000" dirty="0"/>
              <a:t>Spray Areas, XCLs, Buffer Zones, Waypoints, PlaceMarks</a:t>
            </a:r>
            <a:r>
              <a:rPr lang="en-US" dirty="0"/>
              <a:t>)</a:t>
            </a:r>
          </a:p>
          <a:p>
            <a:pPr marL="667512" lvl="2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Monitoring - Job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7724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Job status reflects the application progress in overall</a:t>
            </a:r>
          </a:p>
          <a:p>
            <a:r>
              <a:rPr lang="en-US" dirty="0"/>
              <a:t>At any time, a job is in 1 of 4 status:</a:t>
            </a:r>
          </a:p>
          <a:p>
            <a:pPr lvl="1"/>
            <a:r>
              <a:rPr lang="en-US" dirty="0"/>
              <a:t>New:  </a:t>
            </a:r>
          </a:p>
          <a:p>
            <a:pPr lvl="2"/>
            <a:r>
              <a:rPr lang="en-US" sz="1800" dirty="0"/>
              <a:t>New job for view only, wait for approval.  New job can not be assigned or download.</a:t>
            </a:r>
          </a:p>
          <a:p>
            <a:pPr lvl="1"/>
            <a:r>
              <a:rPr lang="en-US" dirty="0"/>
              <a:t>Ready:  </a:t>
            </a:r>
          </a:p>
          <a:p>
            <a:pPr lvl="2"/>
            <a:r>
              <a:rPr lang="en-US" sz="1800" dirty="0"/>
              <a:t>Job approved, ready for application.</a:t>
            </a:r>
          </a:p>
          <a:p>
            <a:pPr lvl="1"/>
            <a:r>
              <a:rPr lang="en-US" dirty="0"/>
              <a:t>Downloaded:  </a:t>
            </a:r>
          </a:p>
          <a:p>
            <a:pPr lvl="2"/>
            <a:r>
              <a:rPr lang="en-US" sz="1800" dirty="0"/>
              <a:t>Job was downloaded for spray</a:t>
            </a:r>
          </a:p>
          <a:p>
            <a:pPr lvl="1"/>
            <a:r>
              <a:rPr lang="en-US" dirty="0"/>
              <a:t>Sprayed:  </a:t>
            </a:r>
          </a:p>
          <a:p>
            <a:pPr lvl="2"/>
            <a:r>
              <a:rPr lang="en-US" sz="1800" dirty="0"/>
              <a:t>Areas were sprayed.  Job was done.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AgMission Functions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11480" lvl="1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</a:pPr>
            <a:r>
              <a:rPr lang="en-US" sz="3000" dirty="0"/>
              <a:t>Assign and monitor progress:</a:t>
            </a:r>
          </a:p>
          <a:p>
            <a:pPr lvl="1"/>
            <a:r>
              <a:rPr lang="en-US" dirty="0"/>
              <a:t>Assign jobs</a:t>
            </a:r>
            <a:endParaRPr lang="en-US" sz="3000" dirty="0"/>
          </a:p>
          <a:p>
            <a:pPr lvl="1"/>
            <a:r>
              <a:rPr lang="en-US" dirty="0"/>
              <a:t>Operation history</a:t>
            </a:r>
          </a:p>
          <a:p>
            <a:pPr lvl="1"/>
            <a:r>
              <a:rPr lang="en-US" dirty="0"/>
              <a:t>Overall progress by status</a:t>
            </a:r>
          </a:p>
          <a:p>
            <a:pPr lvl="1"/>
            <a:endParaRPr lang="en-US" dirty="0"/>
          </a:p>
          <a:p>
            <a:r>
              <a:rPr lang="en-US" dirty="0"/>
              <a:t>AgMission Link on Guia Platinum:</a:t>
            </a:r>
          </a:p>
          <a:p>
            <a:pPr lvl="1"/>
            <a:r>
              <a:rPr lang="en-US" dirty="0"/>
              <a:t>Setting up</a:t>
            </a:r>
          </a:p>
          <a:p>
            <a:pPr lvl="1"/>
            <a:r>
              <a:rPr lang="en-US" dirty="0"/>
              <a:t>Download assigned Jobs</a:t>
            </a:r>
          </a:p>
          <a:p>
            <a:pPr lvl="1"/>
            <a:r>
              <a:rPr lang="en-US" dirty="0"/>
              <a:t>Export/Send applied data when done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656</TotalTime>
  <Words>628</Words>
  <Application>Microsoft Office PowerPoint</Application>
  <PresentationFormat>On-screen Show (4:3)</PresentationFormat>
  <Paragraphs>153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Consolas</vt:lpstr>
      <vt:lpstr>Corbel</vt:lpstr>
      <vt:lpstr>Wingdings</vt:lpstr>
      <vt:lpstr>Wingdings 2</vt:lpstr>
      <vt:lpstr>Wingdings 3</vt:lpstr>
      <vt:lpstr>Metro</vt:lpstr>
      <vt:lpstr>AGMISSION TRAINING</vt:lpstr>
      <vt:lpstr>What is AgMission?</vt:lpstr>
      <vt:lpstr>What can you do with AgMission?</vt:lpstr>
      <vt:lpstr>Functions by Account Types</vt:lpstr>
      <vt:lpstr>AgMission Functions</vt:lpstr>
      <vt:lpstr>AgMission Functions (1)</vt:lpstr>
      <vt:lpstr>Monitoring - Job Status</vt:lpstr>
      <vt:lpstr>DEMO</vt:lpstr>
      <vt:lpstr>AgMission Functions (2)</vt:lpstr>
      <vt:lpstr>DEMO</vt:lpstr>
      <vt:lpstr>AgMission Functions (3)</vt:lpstr>
      <vt:lpstr>AgMission Functions (4)</vt:lpstr>
      <vt:lpstr>AgMission Functions (5)</vt:lpstr>
      <vt:lpstr>Q/A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AGMISSION TRAINING</dc:title>
  <dc:creator>Aristides Bo</dc:creator>
  <cp:lastModifiedBy>Trung Hoang</cp:lastModifiedBy>
  <cp:revision>64</cp:revision>
  <dcterms:created xsi:type="dcterms:W3CDTF">2019-04-23T14:38:21Z</dcterms:created>
  <dcterms:modified xsi:type="dcterms:W3CDTF">2023-02-24T14:42:24Z</dcterms:modified>
</cp:coreProperties>
</file>